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97" d="100"/>
          <a:sy n="97" d="100"/>
        </p:scale>
        <p:origin x="72" y="2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nald Eaglin" userId="c6b87d18-4edc-427f-8929-d997ad231435" providerId="ADAL" clId="{F7EFB3B1-56A6-4C16-B59D-F434F55AC407}"/>
    <pc:docChg chg="custSel modSld">
      <pc:chgData name="Ronald Eaglin" userId="c6b87d18-4edc-427f-8929-d997ad231435" providerId="ADAL" clId="{F7EFB3B1-56A6-4C16-B59D-F434F55AC407}" dt="2026-04-08T20:39:51.656" v="0" actId="26606"/>
      <pc:docMkLst>
        <pc:docMk/>
      </pc:docMkLst>
      <pc:sldChg chg="addSp modSp mod setBg">
        <pc:chgData name="Ronald Eaglin" userId="c6b87d18-4edc-427f-8929-d997ad231435" providerId="ADAL" clId="{F7EFB3B1-56A6-4C16-B59D-F434F55AC407}" dt="2026-04-08T20:39:51.656" v="0" actId="26606"/>
        <pc:sldMkLst>
          <pc:docMk/>
          <pc:sldMk cId="0" sldId="256"/>
        </pc:sldMkLst>
        <pc:spChg chg="mod">
          <ac:chgData name="Ronald Eaglin" userId="c6b87d18-4edc-427f-8929-d997ad231435" providerId="ADAL" clId="{F7EFB3B1-56A6-4C16-B59D-F434F55AC407}" dt="2026-04-08T20:39:51.656" v="0" actId="26606"/>
          <ac:spMkLst>
            <pc:docMk/>
            <pc:sldMk cId="0" sldId="256"/>
            <ac:spMk id="2" creationId="{00000000-0000-0000-0000-000000000000}"/>
          </ac:spMkLst>
        </pc:spChg>
        <pc:spChg chg="mod">
          <ac:chgData name="Ronald Eaglin" userId="c6b87d18-4edc-427f-8929-d997ad231435" providerId="ADAL" clId="{F7EFB3B1-56A6-4C16-B59D-F434F55AC407}" dt="2026-04-08T20:39:51.656" v="0" actId="26606"/>
          <ac:spMkLst>
            <pc:docMk/>
            <pc:sldMk cId="0" sldId="256"/>
            <ac:spMk id="3" creationId="{00000000-0000-0000-0000-000000000000}"/>
          </ac:spMkLst>
        </pc:spChg>
        <pc:spChg chg="add">
          <ac:chgData name="Ronald Eaglin" userId="c6b87d18-4edc-427f-8929-d997ad231435" providerId="ADAL" clId="{F7EFB3B1-56A6-4C16-B59D-F434F55AC407}" dt="2026-04-08T20:39:51.656" v="0" actId="26606"/>
          <ac:spMkLst>
            <pc:docMk/>
            <pc:sldMk cId="0" sldId="256"/>
            <ac:spMk id="9" creationId="{9F7D5CDA-D291-4307-BF55-1381FED29634}"/>
          </ac:spMkLst>
        </pc:spChg>
        <pc:picChg chg="add">
          <ac:chgData name="Ronald Eaglin" userId="c6b87d18-4edc-427f-8929-d997ad231435" providerId="ADAL" clId="{F7EFB3B1-56A6-4C16-B59D-F434F55AC407}" dt="2026-04-08T20:39:51.656" v="0" actId="26606"/>
          <ac:picMkLst>
            <pc:docMk/>
            <pc:sldMk cId="0" sldId="256"/>
            <ac:picMk id="5" creationId="{BAFF7E39-4BF3-B027-539B-DF4AA374B91C}"/>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685800" y="3600450"/>
            <a:ext cx="5486400" cy="360045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0" y="457200"/>
            <a:ext cx="54864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Welcome students to this lesson on quality fundamentals. Quality is not a single concept but a multidimensional framework that drives success in both traditional manufacturing and the highly regulated biotechnology sector. Over the next slides, we will build a comprehensive understanding of what quality means, how it is measured, and why it matters strategically and operationally.</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Quality is not merely a compliance obligation — it is a strategic asset. Companies known for exceptional quality can command higher prices and retain customers more effectively. Toyota's lean and quality practices are legendary competitive differentiators. In biotech, a strong quality culture attracts investors and regulatory goodwill. Internally, quality reduces waste and rework, improving margins. Students should understand that quality is both an outward-facing market strategy and an inward-facing operational discipline that drives overall organizational excellence.</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A Quality Management System formalizes how an organization manages quality across all processes. ISO 9001 is applicable to virtually any industry and focuses on customer satisfaction, process approach, and continual improvement. In the medical device field, 21 CFR Part 820 sets legal QMS requirements. ICH Q10 is the international pharmaceutical quality system guideline that integrates with GMP regulations. A well-implemented QMS ensures that quality is not accidental but systematic, repeatable, and auditable — essential for both regulatory compliance and customer confidence.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Continuous improvement is embedded in leading quality philosophies. The Plan-Do-Check-Act cycle provides a simple but powerful structure for iterative problem solving. Six Sigma uses statistical rigor to reduce process variation and defects to near zero. Lean focuses on value stream mapping and waste elimination. Critically, none of these tools are effective without a supportive quality culture. Leadership must model quality values, provide resources, and empower employees to identify and solve problems. Culture ultimately determines whether quality tools are adopted and sustained.</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Risk management is an integral component of modern quality systems. Failure Mode and Effects Analysis, or FMEA, is a structured tool that identifies potential failure modes, assesses their severity and likelihood, and prioritizes corrective actions. ICH Q9 provides pharmaceutical companies with a harmonized risk management framework. ISO 9001:2015 explicitly requires risk-based thinking throughout the quality management system. In biotechnology, risk management is essential because a single quality failure can result in patient harm, regulatory action, and significant business loss. Students should understand that prevention begins with rigorous risk assessment.</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Real-world cases illustrate the high stakes of quality in both manufacturing and biotechnology. Toyota's production system is a gold standard for integrating quality with efficiency. Johnson &amp; Johnson's swift response to the 1982 Tylenol tampering crisis set the benchmark for crisis management and transparent quality response. In biotech, FDA consent decrees can shut down facilities and cost hundreds of millions. Boeing's 737 MAX failures revealed what happens when quality culture erodes under financial pressure. These examples reinforce that quality decisions have consequences beyond the factory floor.</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In closing, this lesson has established that quality is far more than inspection and defect counting. It is a strategic, operational, and cultural discipline that directly impacts business outcomes and, in biotech, patient lives. The Cost of Quality framework helps organizations allocate resources wisely, while COPQ highlights the enormous price of failure. Manufacturing and biotechnology share quality principles but differ significantly in regulatory burden and risk. Students should leave this lesson understanding that building a quality mindset is one of the most valuable professional competencies they can develop.</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Quality has been defined by leading quality pioneers in slightly different but complementary ways. Juran emphasized that a product must be fit for its intended use. Crosby focused on meeting specifications with zero defects as the performance standard. Deming viewed quality as inseparable from the overall system and management philosophy. Understanding these foundational definitions helps students appreciate that quality is both a technical standard and a customer-driven concept.</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David Garvin's eight dimensions of quality provide a comprehensive framework for evaluating products. Performance relates to how well the product does its job. Features are added benefits. Reliability is about consistent operation without failure. Conformance measures adherence to specs. Durability is lifespan. Serviceability is ease of repair. Aesthetics include look and feel. Perceived quality is based on reputation and brand. Encourage students to think about how each dimension applies differently in manufacturing versus biotech.</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In traditional manufacturing, quality is often measured quantitatively through process control tools, defect counts, and adherence to design tolerances. Statistical process control uses control charts to detect variation before defects occur. ISO 9001 certification signals that a company has a structured, documented quality management system. Metrics like PPM and warranty rates allow manufacturers to track and benchmark quality performance over time. This data-driven approach enables continuous improvement.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Biotechnology quality has higher stakes than most industries because product failures can directly harm patients. The FDA and EMA regulate biologic products rigorously, and compliance with current Good Manufacturing Practices (cGMP) is a legal requirement, not optional. ICH guidelines provide harmonized international standards. Unlike physical goods, biologic products such as vaccines and monoclonal antibodies are inherently variable due to their biological origin, making quality control even more challenging. Documentation and validation are not just best practices — they are regulatory requirements.</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While both sectors share core quality principles, the differences are profound. Manufacturing defects like cracks or dimensional errors are often detectable through inspection. In biotech, a contaminated batch or incorrect protein folding may not be visible but can cause serious patient harm. Regulatory scrutiny is intense in biotech, with agencies requiring clinical trial data, batch records, and validation reports. Product recalls in biotech can be catastrophic both for patients and for business continuity. Students should appreciate that quality in biotech is a matter of public health.</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The Cost of Quality framework, developed by Crosby and Juran, categorizes quality-related spending into four buckets. Prevention costs include training, process design, and supplier qualification. Appraisal costs cover testing and audits. Internal failure costs occur before delivery, such as rework and scrap. External failure costs occur after delivery and include warranty repairs, recalls, and liability. COQ analysis helps management balance investment in prevention versus the higher costs of failure, leading to more strategic quality spending.</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Prevention costs are often the most strategically valuable category. By investing in training, robust process design, and supplier quality, organizations significantly reduce the likelihood of defects. Preventive maintenance ensures equipment performs consistently within specification. Research consistently shows that every dollar spent on prevention can save several dollars in failure costs. In biotechnology, upstream process development is especially critical because changes late in development are expensive and heavily regulated.</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457200"/>
            <a:ext cx="4114800" cy="3086100"/>
          </a:xfrm>
          <a:prstGeom prst="rect">
            <a:avLst/>
          </a:prstGeom>
          <a:noFill/>
          <a:ln>
            <a:solidFill>
              <a:prstClr val="black"/>
            </a:solidFill>
          </a:ln>
        </p:spPr>
        <p:txBody>
          <a:bodyPr/>
          <a:lstStyle/>
          <a:p>
            <a:endParaRPr/>
          </a:p>
        </p:txBody>
      </p:sp>
      <p:sp>
        <p:nvSpPr>
          <p:cNvPr id="3" name="Notes Placeholder 2"/>
          <p:cNvSpPr>
            <a:spLocks noGrp="1"/>
          </p:cNvSpPr>
          <p:nvPr>
            <p:ph type="body" idx="1"/>
          </p:nvPr>
        </p:nvSpPr>
        <p:spPr>
          <a:xfrm>
            <a:off x="685800" y="3771900"/>
            <a:ext cx="5486400" cy="3600450"/>
          </a:xfrm>
          <a:prstGeom prst="rect">
            <a:avLst/>
          </a:prstGeom>
        </p:spPr>
        <p:txBody>
          <a:bodyPr/>
          <a:lstStyle/>
          <a:p>
            <a:r>
              <a:rPr lang="en-US" dirty="0"/>
              <a:t>The Cost of Poor Quality goes far beyond what appears on a balance sheet. Visible costs like scrap and rework are tracked, but hidden costs such as lost business, damaged brand reputation, and employee disengagement are often far larger. In the biotechnology sector, COPQ can include FDA warning letters, consent decrees, facility shutdowns, and even criminal liability in extreme cases. Industry benchmarks suggest COPQ represents a significant portion of revenue, making a compelling case for proactive quality investment. Organizations that ignore quality pay a steep price.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11277600" cy="1143000"/>
          </a:xfrm>
        </p:spPr>
        <p:txBody>
          <a:bodyPr/>
          <a:lstStyle/>
          <a:p>
            <a:r>
              <a:t>Click to edit title</a:t>
            </a:r>
          </a:p>
        </p:txBody>
      </p:sp>
      <p:sp>
        <p:nvSpPr>
          <p:cNvPr id="3" name="Content Placeholder 2"/>
          <p:cNvSpPr>
            <a:spLocks noGrp="1"/>
          </p:cNvSpPr>
          <p:nvPr>
            <p:ph idx="1"/>
          </p:nvPr>
        </p:nvSpPr>
        <p:spPr>
          <a:xfrm>
            <a:off x="457200" y="1600200"/>
            <a:ext cx="11277600" cy="4525963"/>
          </a:xfrm>
        </p:spPr>
        <p:txBody>
          <a:bodyPr/>
          <a:lstStyle/>
          <a:p>
            <a:r>
              <a:t>Click to add content</a:t>
            </a:r>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defRPr>
      </a:lvl2pPr>
    </p:bodyStyle>
    <p:otherStyle>
      <a:defPPr>
        <a:defRPr lang="en-US"/>
      </a:defPPr>
      <a:lvl1pPr marL="0" algn="l" defTabSz="914400" rtl="0" eaLnBrk="1" latinLnBrk="0" hangingPunct="1">
        <a:defRPr sz="1800" kern="1200">
          <a:solidFill>
            <a:schemeClr val="tx1"/>
          </a:solidFill>
          <a:latin typeface="+mn-lt"/>
        </a:defRPr>
      </a:lvl1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Slide Background">
            <a:extLst>
              <a:ext uri="{FF2B5EF4-FFF2-40B4-BE49-F238E27FC236}">
                <a16:creationId xmlns:a16="http://schemas.microsoft.com/office/drawing/2014/main" id="{9F7D5CDA-D291-4307-BF55-1381FED296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1800" y="762001"/>
            <a:ext cx="5334197" cy="1708242"/>
          </a:xfrm>
        </p:spPr>
        <p:txBody>
          <a:bodyPr vert="horz" lIns="91440" tIns="45720" rIns="91440" bIns="45720" rtlCol="0" anchor="ctr">
            <a:normAutofit/>
          </a:bodyPr>
          <a:lstStyle/>
          <a:p>
            <a:r>
              <a:rPr lang="en-US" sz="3700">
                <a:ea typeface="+mj-ea"/>
                <a:cs typeface="+mj-cs"/>
              </a:rPr>
              <a:t>Fundamentals of Quality in Manufacturing and Biotechnology</a:t>
            </a:r>
          </a:p>
        </p:txBody>
      </p:sp>
      <p:sp>
        <p:nvSpPr>
          <p:cNvPr id="3" name="Content Placeholder 2"/>
          <p:cNvSpPr>
            <a:spLocks noGrp="1"/>
          </p:cNvSpPr>
          <p:nvPr>
            <p:ph idx="1"/>
          </p:nvPr>
        </p:nvSpPr>
        <p:spPr>
          <a:xfrm>
            <a:off x="761800" y="2470244"/>
            <a:ext cx="5334197" cy="3769835"/>
          </a:xfrm>
        </p:spPr>
        <p:txBody>
          <a:bodyPr vert="horz" lIns="91440" tIns="45720" rIns="91440" bIns="45720" rtlCol="0" anchor="ctr">
            <a:normAutofit/>
          </a:bodyPr>
          <a:lstStyle/>
          <a:p>
            <a:r>
              <a:rPr lang="en-US" sz="2000">
                <a:ea typeface="+mn-ea"/>
                <a:cs typeface="+mn-cs"/>
              </a:rPr>
              <a:t>Defining quality across industries and disciplines</a:t>
            </a:r>
          </a:p>
          <a:p>
            <a:r>
              <a:rPr lang="en-US" sz="2000">
                <a:ea typeface="+mn-ea"/>
                <a:cs typeface="+mn-cs"/>
              </a:rPr>
              <a:t>Exploring dimensions, costs, and competitive value of quality</a:t>
            </a:r>
          </a:p>
          <a:p>
            <a:r>
              <a:rPr lang="en-US" sz="2000">
                <a:ea typeface="+mn-ea"/>
                <a:cs typeface="+mn-cs"/>
              </a:rPr>
              <a:t>Comparing manufacturing and biotechnology quality contexts</a:t>
            </a:r>
          </a:p>
          <a:p>
            <a:endParaRPr lang="en-US" sz="2000">
              <a:ea typeface="+mn-ea"/>
              <a:cs typeface="+mn-cs"/>
            </a:endParaRPr>
          </a:p>
        </p:txBody>
      </p:sp>
      <p:pic>
        <p:nvPicPr>
          <p:cNvPr id="5" name="Picture 4" descr="A molecular model">
            <a:extLst>
              <a:ext uri="{FF2B5EF4-FFF2-40B4-BE49-F238E27FC236}">
                <a16:creationId xmlns:a16="http://schemas.microsoft.com/office/drawing/2014/main" id="{BAFF7E39-4BF3-B027-539B-DF4AA374B91C}"/>
              </a:ext>
            </a:extLst>
          </p:cNvPr>
          <p:cNvPicPr>
            <a:picLocks noChangeAspect="1"/>
          </p:cNvPicPr>
          <p:nvPr/>
        </p:nvPicPr>
        <p:blipFill>
          <a:blip r:embed="rId3"/>
          <a:srcRect l="14665" r="33499" b="-1"/>
          <a:stretch>
            <a:fillRect/>
          </a:stretch>
        </p:blipFill>
        <p:spPr>
          <a:xfrm>
            <a:off x="6857797" y="-10886"/>
            <a:ext cx="5334204" cy="6868886"/>
          </a:xfrm>
          <a:prstGeom prst="rect">
            <a:avLst/>
          </a:prstGeom>
          <a:effectLst>
            <a:outerShdw blurRad="127000" dist="50800" dir="10800000" sx="99000" sy="99000" algn="r" rotWithShape="0">
              <a:prstClr val="black">
                <a:alpha val="40000"/>
              </a:prstClr>
            </a:outerShdw>
          </a:effec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 as a Competitive Advantage</a:t>
            </a:r>
          </a:p>
        </p:txBody>
      </p:sp>
      <p:sp>
        <p:nvSpPr>
          <p:cNvPr id="3" name="Content Placeholder 2"/>
          <p:cNvSpPr>
            <a:spLocks noGrp="1"/>
          </p:cNvSpPr>
          <p:nvPr>
            <p:ph idx="1"/>
          </p:nvPr>
        </p:nvSpPr>
        <p:spPr/>
        <p:txBody>
          <a:bodyPr/>
          <a:lstStyle/>
          <a:p>
            <a:r>
              <a:rPr lang="en-US" dirty="0"/>
              <a:t>High quality enables premium pricing and brand differentiation</a:t>
            </a:r>
          </a:p>
          <a:p>
            <a:r>
              <a:rPr lang="en-US" dirty="0"/>
              <a:t>Consistent quality builds long-term customer loyalty and trust</a:t>
            </a:r>
          </a:p>
          <a:p>
            <a:r>
              <a:rPr lang="en-US" dirty="0"/>
              <a:t>Quality reduces operational waste and improves efficiency</a:t>
            </a:r>
          </a:p>
          <a:p>
            <a:r>
              <a:rPr lang="en-US" dirty="0"/>
              <a:t>Quality leaders attract top talent and strategic partnerships</a:t>
            </a:r>
          </a:p>
          <a:p>
            <a:r>
              <a:rPr lang="en-US" dirty="0"/>
              <a:t>Quality is both a market strategy and an operational driver</a:t>
            </a:r>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 Management Systems (QMS)</a:t>
            </a:r>
          </a:p>
        </p:txBody>
      </p:sp>
      <p:sp>
        <p:nvSpPr>
          <p:cNvPr id="3" name="Content Placeholder 2"/>
          <p:cNvSpPr>
            <a:spLocks noGrp="1"/>
          </p:cNvSpPr>
          <p:nvPr>
            <p:ph idx="1"/>
          </p:nvPr>
        </p:nvSpPr>
        <p:spPr/>
        <p:txBody>
          <a:bodyPr/>
          <a:lstStyle/>
          <a:p>
            <a:r>
              <a:rPr lang="en-US" dirty="0"/>
              <a:t>QMS: structured framework to manage quality processes</a:t>
            </a:r>
          </a:p>
          <a:p>
            <a:r>
              <a:rPr lang="en-US" dirty="0"/>
              <a:t>ISO 9001 is the global standard for general manufacturing</a:t>
            </a:r>
          </a:p>
          <a:p>
            <a:r>
              <a:rPr lang="en-US" dirty="0"/>
              <a:t>21 CFR Part 820 governs medical device quality systems</a:t>
            </a:r>
          </a:p>
          <a:p>
            <a:r>
              <a:rPr lang="en-US" dirty="0"/>
              <a:t>ICH Q10 provides the pharmaceutical quality system model</a:t>
            </a:r>
          </a:p>
          <a:p>
            <a:r>
              <a:rPr lang="en-US" dirty="0"/>
              <a:t>Effective QMS drives consistency, compliance, and improvement</a:t>
            </a:r>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Continuous Improvement and Quality Culture</a:t>
            </a:r>
          </a:p>
        </p:txBody>
      </p:sp>
      <p:sp>
        <p:nvSpPr>
          <p:cNvPr id="3" name="Content Placeholder 2"/>
          <p:cNvSpPr>
            <a:spLocks noGrp="1"/>
          </p:cNvSpPr>
          <p:nvPr>
            <p:ph idx="1"/>
          </p:nvPr>
        </p:nvSpPr>
        <p:spPr/>
        <p:txBody>
          <a:bodyPr/>
          <a:lstStyle/>
          <a:p>
            <a:r>
              <a:rPr lang="en-US" dirty="0"/>
              <a:t>Continuous improvement is a core philosophy, not a project</a:t>
            </a:r>
          </a:p>
          <a:p>
            <a:r>
              <a:rPr lang="en-US" dirty="0"/>
              <a:t>PDCA cycle: Plan, Do, Check, Act drives iterative improvement</a:t>
            </a:r>
          </a:p>
          <a:p>
            <a:r>
              <a:rPr lang="en-US" dirty="0"/>
              <a:t>Six Sigma reduces defects through data-driven methodology</a:t>
            </a:r>
          </a:p>
          <a:p>
            <a:r>
              <a:rPr lang="en-US" dirty="0"/>
              <a:t>Lean eliminates waste while maintaining product value</a:t>
            </a:r>
          </a:p>
          <a:p>
            <a:r>
              <a:rPr lang="en-US" dirty="0"/>
              <a:t>Quality culture requires leadership commitment at all levels</a:t>
            </a:r>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Risk Management in Quality Systems</a:t>
            </a:r>
          </a:p>
        </p:txBody>
      </p:sp>
      <p:sp>
        <p:nvSpPr>
          <p:cNvPr id="3" name="Content Placeholder 2"/>
          <p:cNvSpPr>
            <a:spLocks noGrp="1"/>
          </p:cNvSpPr>
          <p:nvPr>
            <p:ph idx="1"/>
          </p:nvPr>
        </p:nvSpPr>
        <p:spPr/>
        <p:txBody>
          <a:bodyPr/>
          <a:lstStyle/>
          <a:p>
            <a:r>
              <a:rPr lang="en-US" dirty="0"/>
              <a:t>Risk management identifies and mitigates quality-related risks</a:t>
            </a:r>
          </a:p>
          <a:p>
            <a:r>
              <a:rPr lang="en-US" dirty="0"/>
              <a:t>FMEA: Failure Mode and Effects Analysis prioritizes risk areas</a:t>
            </a:r>
          </a:p>
          <a:p>
            <a:r>
              <a:rPr lang="en-US" dirty="0"/>
              <a:t>ICH Q9 provides the quality risk management framework</a:t>
            </a:r>
          </a:p>
          <a:p>
            <a:r>
              <a:rPr lang="en-US" dirty="0"/>
              <a:t>Risk-based thinking is embedded in ISO 9001:2015</a:t>
            </a:r>
          </a:p>
          <a:p>
            <a:r>
              <a:rPr lang="en-US" dirty="0"/>
              <a:t>Proactive risk management prevents failures before they occur</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Real-World Quality Case Studies</a:t>
            </a:r>
          </a:p>
        </p:txBody>
      </p:sp>
      <p:sp>
        <p:nvSpPr>
          <p:cNvPr id="3" name="Content Placeholder 2"/>
          <p:cNvSpPr>
            <a:spLocks noGrp="1"/>
          </p:cNvSpPr>
          <p:nvPr>
            <p:ph idx="1"/>
          </p:nvPr>
        </p:nvSpPr>
        <p:spPr/>
        <p:txBody>
          <a:bodyPr/>
          <a:lstStyle/>
          <a:p>
            <a:r>
              <a:rPr lang="en-US" dirty="0"/>
              <a:t>Toyota Production System: quality and efficiency as one system</a:t>
            </a:r>
          </a:p>
          <a:p>
            <a:r>
              <a:rPr lang="en-US" dirty="0"/>
              <a:t>Johnson &amp; Johnson 1982 Tylenol recall: quality crisis response</a:t>
            </a:r>
          </a:p>
          <a:p>
            <a:r>
              <a:rPr lang="en-US" dirty="0"/>
              <a:t>FDA consent decrees in biotech due to GMP failures</a:t>
            </a:r>
          </a:p>
          <a:p>
            <a:r>
              <a:rPr lang="en-US" dirty="0"/>
              <a:t>Boeing 737 MAX: consequences of compromised quality culture</a:t>
            </a:r>
          </a:p>
          <a:p>
            <a:r>
              <a:rPr lang="en-US" dirty="0"/>
              <a:t>Quality failures carry financial, legal, and human costs</a:t>
            </a:r>
          </a:p>
          <a:p>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Key Takeaways</a:t>
            </a:r>
          </a:p>
        </p:txBody>
      </p:sp>
      <p:sp>
        <p:nvSpPr>
          <p:cNvPr id="3" name="Content Placeholder 2"/>
          <p:cNvSpPr>
            <a:spLocks noGrp="1"/>
          </p:cNvSpPr>
          <p:nvPr>
            <p:ph idx="1"/>
          </p:nvPr>
        </p:nvSpPr>
        <p:spPr/>
        <p:txBody>
          <a:bodyPr/>
          <a:lstStyle/>
          <a:p>
            <a:r>
              <a:rPr lang="en-US" dirty="0"/>
              <a:t>Quality is multidimensional, strategic, and context-dependent</a:t>
            </a:r>
          </a:p>
          <a:p>
            <a:r>
              <a:rPr lang="en-US" dirty="0"/>
              <a:t>Cost of Quality and COPQ frame smart quality investment</a:t>
            </a:r>
          </a:p>
          <a:p>
            <a:r>
              <a:rPr lang="en-US" dirty="0"/>
              <a:t>Biotech quality has unique regulatory and safety demands</a:t>
            </a:r>
          </a:p>
          <a:p>
            <a:r>
              <a:rPr lang="en-US" dirty="0"/>
              <a:t>QMS, risk management, and continuous improvement are foundational</a:t>
            </a:r>
          </a:p>
          <a:p>
            <a:r>
              <a:rPr lang="en-US" dirty="0"/>
              <a:t>Quality is a competitive advantage, not just a compliance requirement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Quality? Core Definitions</a:t>
            </a:r>
          </a:p>
        </p:txBody>
      </p:sp>
      <p:sp>
        <p:nvSpPr>
          <p:cNvPr id="3" name="Content Placeholder 2"/>
          <p:cNvSpPr>
            <a:spLocks noGrp="1"/>
          </p:cNvSpPr>
          <p:nvPr>
            <p:ph idx="1"/>
          </p:nvPr>
        </p:nvSpPr>
        <p:spPr/>
        <p:txBody>
          <a:bodyPr/>
          <a:lstStyle/>
          <a:p>
            <a:r>
              <a:rPr lang="en-US" dirty="0"/>
              <a:t>Quality: conformance to requirements and customer expectations</a:t>
            </a:r>
          </a:p>
          <a:p>
            <a:r>
              <a:rPr lang="en-US" dirty="0"/>
              <a:t>Joseph Juran: fitness for use and purpose</a:t>
            </a:r>
          </a:p>
          <a:p>
            <a:r>
              <a:rPr lang="en-US" dirty="0"/>
              <a:t>Philip Crosby: conformance to specifications, zero defects</a:t>
            </a:r>
          </a:p>
          <a:p>
            <a:r>
              <a:rPr lang="en-US" dirty="0"/>
              <a:t>W. Edwards Deming: continuous improvement through systems thinking</a:t>
            </a:r>
          </a:p>
          <a:p>
            <a:r>
              <a:rPr lang="en-US" dirty="0"/>
              <a:t>Quality is both objective and perception-based</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Eight Dimensions of Quality</a:t>
            </a:r>
          </a:p>
        </p:txBody>
      </p:sp>
      <p:sp>
        <p:nvSpPr>
          <p:cNvPr id="3" name="Content Placeholder 2"/>
          <p:cNvSpPr>
            <a:spLocks noGrp="1"/>
          </p:cNvSpPr>
          <p:nvPr>
            <p:ph idx="1"/>
          </p:nvPr>
        </p:nvSpPr>
        <p:spPr/>
        <p:txBody>
          <a:bodyPr/>
          <a:lstStyle/>
          <a:p>
            <a:r>
              <a:rPr lang="en-US" dirty="0"/>
              <a:t>Performance: primary operating characteristics of a product</a:t>
            </a:r>
          </a:p>
          <a:p>
            <a:r>
              <a:rPr lang="en-US" dirty="0"/>
              <a:t>Features: supplementary functions beyond the core purpose</a:t>
            </a:r>
          </a:p>
          <a:p>
            <a:r>
              <a:rPr lang="en-US" dirty="0"/>
              <a:t>Reliability: consistent performance over time and use</a:t>
            </a:r>
          </a:p>
          <a:p>
            <a:r>
              <a:rPr lang="en-US" dirty="0"/>
              <a:t>Conformance: meeting established specifications and standards</a:t>
            </a:r>
          </a:p>
          <a:p>
            <a:r>
              <a:rPr lang="en-US" dirty="0"/>
              <a:t>Durability, serviceability, aesthetics, and perceived quality</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 in Traditional Manufacturing</a:t>
            </a:r>
          </a:p>
        </p:txBody>
      </p:sp>
      <p:sp>
        <p:nvSpPr>
          <p:cNvPr id="3" name="Content Placeholder 2"/>
          <p:cNvSpPr>
            <a:spLocks noGrp="1"/>
          </p:cNvSpPr>
          <p:nvPr>
            <p:ph idx="1"/>
          </p:nvPr>
        </p:nvSpPr>
        <p:spPr/>
        <p:txBody>
          <a:bodyPr/>
          <a:lstStyle/>
          <a:p>
            <a:r>
              <a:rPr lang="en-US" dirty="0"/>
              <a:t>Focus on physical product consistency and tolerances</a:t>
            </a:r>
          </a:p>
          <a:p>
            <a:r>
              <a:rPr lang="en-US" dirty="0"/>
              <a:t>Statistical process control monitors production variability</a:t>
            </a:r>
          </a:p>
          <a:p>
            <a:r>
              <a:rPr lang="en-US" dirty="0"/>
              <a:t>ISO 9001 is the standard quality management framework</a:t>
            </a:r>
          </a:p>
          <a:p>
            <a:r>
              <a:rPr lang="en-US" dirty="0"/>
              <a:t>Defect rates measured in parts per million (PPM)</a:t>
            </a:r>
          </a:p>
          <a:p>
            <a:r>
              <a:rPr lang="en-US" dirty="0"/>
              <a:t>Customer returns and warranty claims signal quality failures</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Quality in Biotechnology</a:t>
            </a:r>
          </a:p>
        </p:txBody>
      </p:sp>
      <p:sp>
        <p:nvSpPr>
          <p:cNvPr id="3" name="Content Placeholder 2"/>
          <p:cNvSpPr>
            <a:spLocks noGrp="1"/>
          </p:cNvSpPr>
          <p:nvPr>
            <p:ph idx="1"/>
          </p:nvPr>
        </p:nvSpPr>
        <p:spPr/>
        <p:txBody>
          <a:bodyPr/>
          <a:lstStyle/>
          <a:p>
            <a:r>
              <a:rPr lang="en-US" dirty="0"/>
              <a:t>Quality directly impacts patient safety and product efficacy</a:t>
            </a:r>
          </a:p>
          <a:p>
            <a:r>
              <a:rPr lang="en-US" dirty="0"/>
              <a:t>Regulatory bodies include FDA, EMA, and ICH guidelines</a:t>
            </a:r>
          </a:p>
          <a:p>
            <a:r>
              <a:rPr lang="en-US" dirty="0"/>
              <a:t>Good Manufacturing Practices (GMP) are legally required</a:t>
            </a:r>
          </a:p>
          <a:p>
            <a:r>
              <a:rPr lang="en-US" dirty="0"/>
              <a:t>Biologic products are complex and highly variable by nature</a:t>
            </a:r>
          </a:p>
          <a:p>
            <a:r>
              <a:rPr lang="en-US" dirty="0"/>
              <a:t>Validation and documentation are critical quality pillars</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Differences: Manufacturing vs. Biotechnology Quality</a:t>
            </a:r>
          </a:p>
        </p:txBody>
      </p:sp>
      <p:sp>
        <p:nvSpPr>
          <p:cNvPr id="3" name="Content Placeholder 2"/>
          <p:cNvSpPr>
            <a:spLocks noGrp="1"/>
          </p:cNvSpPr>
          <p:nvPr>
            <p:ph idx="1"/>
          </p:nvPr>
        </p:nvSpPr>
        <p:spPr/>
        <p:txBody>
          <a:bodyPr/>
          <a:lstStyle/>
          <a:p>
            <a:r>
              <a:rPr lang="en-US" dirty="0"/>
              <a:t>Manufacturing: physical tolerances; Biotech: biological variability</a:t>
            </a:r>
          </a:p>
          <a:p>
            <a:r>
              <a:rPr lang="en-US" dirty="0"/>
              <a:t>Manufacturing defects are visible; biotech risks may be invisible</a:t>
            </a:r>
          </a:p>
          <a:p>
            <a:r>
              <a:rPr lang="en-US" dirty="0"/>
              <a:t>Regulatory burden is far greater in biotechnology</a:t>
            </a:r>
          </a:p>
          <a:p>
            <a:r>
              <a:rPr lang="en-US" dirty="0"/>
              <a:t>Biotech requires extensive clinical evidence for approval</a:t>
            </a:r>
          </a:p>
          <a:p>
            <a:r>
              <a:rPr lang="en-US" dirty="0"/>
              <a:t>Recall consequences are more severe in life science products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Understanding the Cost of Quality (COQ)</a:t>
            </a:r>
          </a:p>
        </p:txBody>
      </p:sp>
      <p:sp>
        <p:nvSpPr>
          <p:cNvPr id="3" name="Content Placeholder 2"/>
          <p:cNvSpPr>
            <a:spLocks noGrp="1"/>
          </p:cNvSpPr>
          <p:nvPr>
            <p:ph idx="1"/>
          </p:nvPr>
        </p:nvSpPr>
        <p:spPr/>
        <p:txBody>
          <a:bodyPr/>
          <a:lstStyle/>
          <a:p>
            <a:r>
              <a:rPr lang="en-US" dirty="0"/>
              <a:t>Cost of Quality: total cost of achieving and maintaining quality</a:t>
            </a:r>
          </a:p>
          <a:p>
            <a:r>
              <a:rPr lang="en-US" dirty="0"/>
              <a:t>Prevention costs: activities that prevent defects from occurring</a:t>
            </a:r>
          </a:p>
          <a:p>
            <a:r>
              <a:rPr lang="en-US" dirty="0"/>
              <a:t>Appraisal costs: inspection, testing, and quality audits</a:t>
            </a:r>
          </a:p>
          <a:p>
            <a:r>
              <a:rPr lang="en-US" dirty="0"/>
              <a:t>Failure costs: internal and external cost of defects</a:t>
            </a:r>
          </a:p>
          <a:p>
            <a:r>
              <a:rPr lang="en-US" dirty="0"/>
              <a:t>COQ analysis guides smarter quality investment decisions</a:t>
            </a:r>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Prevention Costs: Investing Upstream</a:t>
            </a:r>
          </a:p>
        </p:txBody>
      </p:sp>
      <p:sp>
        <p:nvSpPr>
          <p:cNvPr id="3" name="Content Placeholder 2"/>
          <p:cNvSpPr>
            <a:spLocks noGrp="1"/>
          </p:cNvSpPr>
          <p:nvPr>
            <p:ph idx="1"/>
          </p:nvPr>
        </p:nvSpPr>
        <p:spPr/>
        <p:txBody>
          <a:bodyPr/>
          <a:lstStyle/>
          <a:p>
            <a:r>
              <a:rPr lang="en-US" dirty="0"/>
              <a:t>Employee training and quality awareness programs</a:t>
            </a:r>
          </a:p>
          <a:p>
            <a:r>
              <a:rPr lang="en-US" dirty="0"/>
              <a:t>Process design and engineering for defect prevention</a:t>
            </a:r>
          </a:p>
          <a:p>
            <a:r>
              <a:rPr lang="en-US" dirty="0"/>
              <a:t>Supplier qualification and incoming material control</a:t>
            </a:r>
          </a:p>
          <a:p>
            <a:r>
              <a:rPr lang="en-US" dirty="0"/>
              <a:t>Preventive maintenance of production equipment</a:t>
            </a:r>
          </a:p>
          <a:p>
            <a:r>
              <a:rPr lang="en-US" dirty="0"/>
              <a:t>Prevention spending reduces downstream failure costs</a:t>
            </a:r>
          </a:p>
          <a:p>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Cost of Poor Quality (COPQ)</a:t>
            </a:r>
          </a:p>
        </p:txBody>
      </p:sp>
      <p:sp>
        <p:nvSpPr>
          <p:cNvPr id="3" name="Content Placeholder 2"/>
          <p:cNvSpPr>
            <a:spLocks noGrp="1"/>
          </p:cNvSpPr>
          <p:nvPr>
            <p:ph idx="1"/>
          </p:nvPr>
        </p:nvSpPr>
        <p:spPr/>
        <p:txBody>
          <a:bodyPr/>
          <a:lstStyle/>
          <a:p>
            <a:r>
              <a:rPr lang="en-US" dirty="0"/>
              <a:t>COPQ includes all costs resulting from defects and failures</a:t>
            </a:r>
          </a:p>
          <a:p>
            <a:r>
              <a:rPr lang="en-US" dirty="0"/>
              <a:t>Visible costs: scrap, rework, customer returns, and recalls</a:t>
            </a:r>
          </a:p>
          <a:p>
            <a:r>
              <a:rPr lang="en-US" dirty="0"/>
              <a:t>Hidden costs: lost sales, damaged reputation, low morale</a:t>
            </a:r>
          </a:p>
          <a:p>
            <a:r>
              <a:rPr lang="en-US" dirty="0"/>
              <a:t>COPQ in biotech may include regulatory fines and shutdowns</a:t>
            </a:r>
          </a:p>
          <a:p>
            <a:r>
              <a:rPr lang="en-US" dirty="0"/>
              <a:t>Studies estimate COPQ at 5–30% of total revenue</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9D18E"/>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67000"/>
              </a:schemeClr>
            </a:gs>
            <a:gs pos="100000">
              <a:schemeClr val="phClr">
                <a:shade val="67000"/>
              </a:schemeClr>
            </a:gs>
          </a:gsLst>
          <a:lin ang="5400000" scaled="0"/>
        </a:gradFill>
        <a:gradFill rotWithShape="1">
          <a:gsLst>
            <a:gs pos="0">
              <a:schemeClr val="phClr">
                <a:tint val="50000"/>
              </a:schemeClr>
            </a:gs>
            <a:gs pos="100000">
              <a:schemeClr val="phClr">
                <a:shade val="50000"/>
              </a:schemeClr>
            </a:gs>
          </a:gsLst>
          <a:lin ang="5400000" scaled="0"/>
        </a:gradFill>
      </a:fillStyleLst>
      <a:lnStyleLst>
        <a:ln w="6350" cap="flat" cmpd="sng">
          <a:solidFill>
            <a:schemeClr val="phClr"/>
          </a:solidFill>
          <a:prstDash val="solid"/>
        </a:ln>
        <a:ln w="12700" cap="flat" cmpd="sng">
          <a:solidFill>
            <a:schemeClr val="phClr"/>
          </a:solidFill>
          <a:prstDash val="solid"/>
        </a:ln>
        <a:ln w="19050" cap="flat" cmpd="sng">
          <a:solidFill>
            <a:schemeClr val="phClr"/>
          </a:solidFill>
          <a:prstDash val="solid"/>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chemeClr>
        </a:solidFill>
        <a:gradFill rotWithShape="1">
          <a:gsLst>
            <a:gs pos="0">
              <a:schemeClr val="phClr">
                <a:tint val="93000"/>
              </a:schemeClr>
            </a:gs>
            <a:gs pos="100000">
              <a:schemeClr val="phClr">
                <a:shade val="63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9D18E"/>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majorFont>
      <a:minorFont>
        <a:latin typeface="Calibri"/>
        <a:ea typeface=""/>
        <a:cs typeface=""/>
      </a:minorFont>
    </a:fontScheme>
    <a:fmtScheme name="Office">
      <a:fillStyleLst>
        <a:solidFill>
          <a:schemeClr val="phClr"/>
        </a:solidFill>
        <a:gradFill rotWithShape="1">
          <a:gsLst>
            <a:gs pos="0">
              <a:schemeClr val="phClr">
                <a:tint val="67000"/>
              </a:schemeClr>
            </a:gs>
            <a:gs pos="100000">
              <a:schemeClr val="phClr">
                <a:shade val="67000"/>
              </a:schemeClr>
            </a:gs>
          </a:gsLst>
          <a:lin ang="5400000" scaled="0"/>
        </a:gradFill>
        <a:gradFill rotWithShape="1">
          <a:gsLst>
            <a:gs pos="0">
              <a:schemeClr val="phClr">
                <a:tint val="50000"/>
              </a:schemeClr>
            </a:gs>
            <a:gs pos="100000">
              <a:schemeClr val="phClr">
                <a:shade val="50000"/>
              </a:schemeClr>
            </a:gs>
          </a:gsLst>
          <a:lin ang="5400000" scaled="0"/>
        </a:gradFill>
      </a:fillStyleLst>
      <a:lnStyleLst>
        <a:ln w="6350" cap="flat" cmpd="sng">
          <a:solidFill>
            <a:schemeClr val="phClr"/>
          </a:solidFill>
          <a:prstDash val="solid"/>
        </a:ln>
        <a:ln w="12700" cap="flat" cmpd="sng">
          <a:solidFill>
            <a:schemeClr val="phClr"/>
          </a:solidFill>
          <a:prstDash val="solid"/>
        </a:ln>
        <a:ln w="19050" cap="flat" cmpd="sng">
          <a:solidFill>
            <a:schemeClr val="phClr"/>
          </a:solidFill>
          <a:prstDash val="solid"/>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solidFill>
          <a:schemeClr val="phClr">
            <a:tint val="95000"/>
          </a:schemeClr>
        </a:solidFill>
        <a:gradFill rotWithShape="1">
          <a:gsLst>
            <a:gs pos="0">
              <a:schemeClr val="phClr">
                <a:tint val="93000"/>
              </a:schemeClr>
            </a:gs>
            <a:gs pos="100000">
              <a:schemeClr val="phClr">
                <a:shade val="63000"/>
              </a:schemeClr>
            </a:gs>
          </a:gsLst>
          <a:lin ang="5400000" scaled="0"/>
        </a:gradFill>
      </a:bgFillStyleLst>
    </a:fmtScheme>
  </a:themeElements>
  <a:objectDefaults/>
  <a:extraClrSchemeLst/>
</a:theme>
</file>

<file path=docMetadata/LabelInfo.xml><?xml version="1.0" encoding="utf-8"?>
<clbl:labelList xmlns:clbl="http://schemas.microsoft.com/office/2020/mipLabelMetadata">
  <clbl:label id="{f8b35114-6079-4276-ac22-ae80d1dfba98}" enabled="0" method="" siteId="{f8b35114-6079-4276-ac22-ae80d1dfba98}" removed="1"/>
</clbl:labelList>
</file>

<file path=docProps/app.xml><?xml version="1.0" encoding="utf-8"?>
<Properties xmlns="http://schemas.openxmlformats.org/officeDocument/2006/extended-properties" xmlns:vt="http://schemas.openxmlformats.org/officeDocument/2006/docPropsVTypes">
  <TotalTime>0</TotalTime>
  <Words>2009</Words>
  <Application>Microsoft Office PowerPoint</Application>
  <PresentationFormat>Widescreen</PresentationFormat>
  <Paragraphs>103</Paragraphs>
  <Slides>15</Slides>
  <Notes>15</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Calibri</vt:lpstr>
      <vt:lpstr>Calibri Light</vt:lpstr>
      <vt:lpstr>Office Theme</vt:lpstr>
      <vt:lpstr>Fundamentals of Quality in Manufacturing and Biotechnology</vt:lpstr>
      <vt:lpstr>What Is Quality? Core Definitions</vt:lpstr>
      <vt:lpstr>The Eight Dimensions of Quality</vt:lpstr>
      <vt:lpstr>Quality in Traditional Manufacturing</vt:lpstr>
      <vt:lpstr>Quality in Biotechnology</vt:lpstr>
      <vt:lpstr>Key Differences: Manufacturing vs. Biotechnology Quality</vt:lpstr>
      <vt:lpstr>Understanding the Cost of Quality (COQ)</vt:lpstr>
      <vt:lpstr>Prevention Costs: Investing Upstream</vt:lpstr>
      <vt:lpstr>The Cost of Poor Quality (COPQ)</vt:lpstr>
      <vt:lpstr>Quality as a Competitive Advantage</vt:lpstr>
      <vt:lpstr>Quality Management Systems (QMS)</vt:lpstr>
      <vt:lpstr>Continuous Improvement and Quality Culture</vt:lpstr>
      <vt:lpstr>Risk Management in Quality Systems</vt:lpstr>
      <vt:lpstr>Real-World Quality Case Studies</vt:lpstr>
      <vt:lpstr>Summary: Key Takeaways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Fundamentals of Quality in Manufacturing and Biotechnology</dc:title>
  <dc:creator>PreseMaker</dc:creator>
  <cp:lastModifiedBy>Ronald Eaglin</cp:lastModifiedBy>
  <cp:revision>1</cp:revision>
  <dcterms:created xsi:type="dcterms:W3CDTF">2026-04-08T20:35:25Z</dcterms:created>
  <dcterms:modified xsi:type="dcterms:W3CDTF">2026-04-08T20:40:00Z</dcterms:modified>
</cp:coreProperties>
</file>